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94" r:id="rId2"/>
    <p:sldId id="310" r:id="rId3"/>
    <p:sldId id="295" r:id="rId4"/>
    <p:sldId id="297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05" r:id="rId13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0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B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337" autoAdjust="0"/>
  </p:normalViewPr>
  <p:slideViewPr>
    <p:cSldViewPr>
      <p:cViewPr varScale="1">
        <p:scale>
          <a:sx n="60" d="100"/>
          <a:sy n="60" d="100"/>
        </p:scale>
        <p:origin x="1278" y="60"/>
      </p:cViewPr>
      <p:guideLst>
        <p:guide orient="horz" pos="2160"/>
        <p:guide pos="301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ovo\OneDrive\Escritorio\INNPLAST\INDICADORES\2025\Tablero%20de%20control%20de%20Indicadores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RRHH!$E$18:$E$33</c:f>
              <c:strCache>
                <c:ptCount val="7"/>
                <c:pt idx="0">
                  <c:v>(número de trabajadores existentes / número de puestos autorizados para cubrir)*100%</c:v>
                </c:pt>
                <c:pt idx="2">
                  <c:v>(rotación neta / número de trabajadores)*100%</c:v>
                </c:pt>
                <c:pt idx="4">
                  <c:v>(Número de capacitacíones atendidas / número de capacitaciones sugeridas)*100%</c:v>
                </c:pt>
                <c:pt idx="6">
                  <c:v>(Número de capacitacíones atendidas / número de capacitaciones sugeridas)*100%</c:v>
                </c:pt>
              </c:strCache>
            </c:strRef>
          </c:cat>
          <c:val>
            <c:numRef>
              <c:f>RRHH!$H$18:$H$33</c:f>
              <c:numCache>
                <c:formatCode>General</c:formatCode>
                <c:ptCount val="8"/>
                <c:pt idx="0" formatCode="0%">
                  <c:v>0.92715231788079466</c:v>
                </c:pt>
                <c:pt idx="2" formatCode="0%">
                  <c:v>0.05</c:v>
                </c:pt>
                <c:pt idx="4" formatCode="0%">
                  <c:v>1</c:v>
                </c:pt>
                <c:pt idx="6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37904"/>
        <c:axId val="-1172531376"/>
        <c:axId val="0"/>
      </c:bar3DChart>
      <c:catAx>
        <c:axId val="-117253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1376"/>
        <c:crosses val="autoZero"/>
        <c:auto val="1"/>
        <c:lblAlgn val="ctr"/>
        <c:lblOffset val="100"/>
        <c:noMultiLvlLbl val="0"/>
      </c:catAx>
      <c:valAx>
        <c:axId val="-117253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7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294834831252154"/>
          <c:y val="0.15531825795644891"/>
          <c:w val="0.6091264276896895"/>
          <c:h val="0.70153556496392722"/>
        </c:manualLayout>
      </c:layout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SISTEMAS!$E$15:$E$24</c:f>
              <c:strCache>
                <c:ptCount val="5"/>
                <c:pt idx="0">
                  <c:v>cumplir al programa de mantenimiento preventivo de los equipos de computo</c:v>
                </c:pt>
                <c:pt idx="2">
                  <c:v>cumplimento al programa de respaldo a los equipos de computo</c:v>
                </c:pt>
                <c:pt idx="4">
                  <c:v>Cumplimiento al programa de manrtenimiento preventivo a los servidores o software</c:v>
                </c:pt>
              </c:strCache>
            </c:strRef>
          </c:cat>
          <c:val>
            <c:numRef>
              <c:f>SISTEMAS!$H$15:$H$24</c:f>
              <c:numCache>
                <c:formatCode>General</c:formatCode>
                <c:ptCount val="6"/>
                <c:pt idx="0" formatCode="0%">
                  <c:v>1</c:v>
                </c:pt>
                <c:pt idx="2" formatCode="0%">
                  <c:v>1</c:v>
                </c:pt>
                <c:pt idx="4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27568"/>
        <c:axId val="-1172535184"/>
        <c:axId val="0"/>
      </c:bar3DChart>
      <c:catAx>
        <c:axId val="-1172527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5184"/>
        <c:crosses val="autoZero"/>
        <c:auto val="1"/>
        <c:lblAlgn val="ctr"/>
        <c:lblOffset val="100"/>
        <c:noMultiLvlLbl val="0"/>
      </c:catAx>
      <c:valAx>
        <c:axId val="-1172535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2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layout>
        <c:manualLayout>
          <c:xMode val="edge"/>
          <c:yMode val="edge"/>
          <c:x val="0.84572900891309444"/>
          <c:y val="1.58116545589233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6225921000485852"/>
          <c:y val="6.6097730772664703E-2"/>
          <c:w val="0.61991236832928753"/>
          <c:h val="0.83716352126755078"/>
        </c:manualLayout>
      </c:layout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ALMACÉN!$E$16:$E$27</c:f>
              <c:strCache>
                <c:ptCount val="5"/>
                <c:pt idx="0">
                  <c:v>(número de registros que coinciden con lo que hay en existencia/ número de registros de inventario)*100%</c:v>
                </c:pt>
                <c:pt idx="2">
                  <c:v>Tiempo presencial / tiempo extra *100</c:v>
                </c:pt>
                <c:pt idx="4">
                  <c:v>TOTAL DE ENTREGAS REALIZADAS EN TIEMPO Y FORMA / TOTAL DE  PEDIDOS GENERADOS *100</c:v>
                </c:pt>
              </c:strCache>
            </c:strRef>
          </c:cat>
          <c:val>
            <c:numRef>
              <c:f>ALMACÉN!$H$16:$H$27</c:f>
              <c:numCache>
                <c:formatCode>General</c:formatCode>
                <c:ptCount val="6"/>
                <c:pt idx="0" formatCode="0%">
                  <c:v>0.8</c:v>
                </c:pt>
                <c:pt idx="2" formatCode="0%">
                  <c:v>0.93265993265993263</c:v>
                </c:pt>
                <c:pt idx="4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29744"/>
        <c:axId val="-1172524848"/>
        <c:axId val="0"/>
      </c:bar3DChart>
      <c:catAx>
        <c:axId val="-1172529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24848"/>
        <c:crosses val="autoZero"/>
        <c:auto val="1"/>
        <c:lblAlgn val="ctr"/>
        <c:lblOffset val="100"/>
        <c:noMultiLvlLbl val="0"/>
      </c:catAx>
      <c:valAx>
        <c:axId val="-1172524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29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CALIDAD!$E$15:$E$20</c:f>
              <c:strCache>
                <c:ptCount val="5"/>
                <c:pt idx="0">
                  <c:v>(CANTIDAD DE MATERIA PRIMA RECIBIDA EN BUEN ESTADO  / CANTIDAD TOTAL DE MATERIA PRIMA) *100</c:v>
                </c:pt>
                <c:pt idx="2">
                  <c:v>(CANTIDAD DE UNIDADES DEFECTUOSAS / CANTIDAD ENVIADA A ESTERILIZACIÓN MENSUAL) *100</c:v>
                </c:pt>
                <c:pt idx="4">
                  <c:v>(No. LOTES LIBERADOS / No. DE LOTES FABRICADOS)*100</c:v>
                </c:pt>
              </c:strCache>
            </c:strRef>
          </c:cat>
          <c:val>
            <c:numRef>
              <c:f>CALIDAD!$H$15:$H$20</c:f>
              <c:numCache>
                <c:formatCode>General</c:formatCode>
                <c:ptCount val="6"/>
                <c:pt idx="0" formatCode="0.0%">
                  <c:v>0.97802197802197799</c:v>
                </c:pt>
                <c:pt idx="2" formatCode="0%">
                  <c:v>1.5434778414462388E-2</c:v>
                </c:pt>
                <c:pt idx="4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30288"/>
        <c:axId val="-1172536816"/>
        <c:axId val="0"/>
      </c:bar3DChart>
      <c:catAx>
        <c:axId val="-1172530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6816"/>
        <c:crosses val="autoZero"/>
        <c:auto val="1"/>
        <c:lblAlgn val="ctr"/>
        <c:lblOffset val="100"/>
        <c:noMultiLvlLbl val="0"/>
      </c:catAx>
      <c:valAx>
        <c:axId val="-11725368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1172530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'ASEG CALIDAD'!$E$17:$E$26</c:f>
              <c:strCache>
                <c:ptCount val="9"/>
                <c:pt idx="0">
                  <c:v>(auditorías realizadas  con efectividad/ auditorías programadas)*100%</c:v>
                </c:pt>
                <c:pt idx="2">
                  <c:v>(número de no conformidades atendidas / número de no conformidades registradas)*100%</c:v>
                </c:pt>
                <c:pt idx="4">
                  <c:v>(CC atendidos / CC registrados)*100%</c:v>
                </c:pt>
                <c:pt idx="6">
                  <c:v>(Quejas recibidas/ quejas atendidas efectivas)*100%</c:v>
                </c:pt>
                <c:pt idx="8">
                  <c:v>Numero de Procedimientos vigentes / Numero de Procedimientos Actualizados X 100</c:v>
                </c:pt>
              </c:strCache>
            </c:strRef>
          </c:cat>
          <c:val>
            <c:numRef>
              <c:f>'ASEG CALIDAD'!$H$17:$H$26</c:f>
              <c:numCache>
                <c:formatCode>General</c:formatCode>
                <c:ptCount val="10"/>
                <c:pt idx="0" formatCode="0%">
                  <c:v>0</c:v>
                </c:pt>
                <c:pt idx="2" formatCode="0%">
                  <c:v>0.5</c:v>
                </c:pt>
                <c:pt idx="4" formatCode="0%">
                  <c:v>0.5</c:v>
                </c:pt>
                <c:pt idx="6" formatCode="0%">
                  <c:v>1</c:v>
                </c:pt>
                <c:pt idx="8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24304"/>
        <c:axId val="-1172538992"/>
        <c:axId val="0"/>
      </c:bar3DChart>
      <c:catAx>
        <c:axId val="-1172524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8992"/>
        <c:crosses val="autoZero"/>
        <c:auto val="1"/>
        <c:lblAlgn val="ctr"/>
        <c:lblOffset val="100"/>
        <c:noMultiLvlLbl val="0"/>
      </c:catAx>
      <c:valAx>
        <c:axId val="-1172538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24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'VENTAS DM'!$E$16:$E$23</c:f>
              <c:strCache>
                <c:ptCount val="5"/>
                <c:pt idx="0">
                  <c:v>PLANEACION DE VENTAS ANUALES $/ # VENTAS REALIZADAS $ X 100</c:v>
                </c:pt>
                <c:pt idx="2">
                  <c:v>(número de encuestas con valoración de bueno, excelente y si / total de clientes encuestados)*100%</c:v>
                </c:pt>
                <c:pt idx="4">
                  <c:v>(número de ventas concretadas / número de cotizaciones realizadas)*100%</c:v>
                </c:pt>
              </c:strCache>
            </c:strRef>
          </c:cat>
          <c:val>
            <c:numRef>
              <c:f>'VENTAS DM'!$H$16:$H$23</c:f>
              <c:numCache>
                <c:formatCode>General</c:formatCode>
                <c:ptCount val="6"/>
                <c:pt idx="0" formatCode="0%">
                  <c:v>0.78123031700700496</c:v>
                </c:pt>
                <c:pt idx="2" formatCode="0%">
                  <c:v>1</c:v>
                </c:pt>
                <c:pt idx="4" formatCode="0%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35728"/>
        <c:axId val="-1172533552"/>
        <c:axId val="0"/>
      </c:bar3DChart>
      <c:catAx>
        <c:axId val="-117253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3552"/>
        <c:crosses val="autoZero"/>
        <c:auto val="1"/>
        <c:lblAlgn val="ctr"/>
        <c:lblOffset val="100"/>
        <c:noMultiLvlLbl val="0"/>
      </c:catAx>
      <c:valAx>
        <c:axId val="-1172533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5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COMPRAS!$E$14:$E$19</c:f>
              <c:strCache>
                <c:ptCount val="5"/>
                <c:pt idx="0">
                  <c:v>(compras entregadas a tiempo / compras solicitadas)*100%</c:v>
                </c:pt>
                <c:pt idx="2">
                  <c:v>(proveedores de materia prima evaluados / proveedores de materia prima)*100%</c:v>
                </c:pt>
                <c:pt idx="4">
                  <c:v>(requisiciones atendidas / requisiciones solicitadas)*100%</c:v>
                </c:pt>
              </c:strCache>
            </c:strRef>
          </c:cat>
          <c:val>
            <c:numRef>
              <c:f>COMPRAS!$H$14:$H$19</c:f>
              <c:numCache>
                <c:formatCode>General</c:formatCode>
                <c:ptCount val="6"/>
                <c:pt idx="0" formatCode="0%">
                  <c:v>0.9375</c:v>
                </c:pt>
                <c:pt idx="2" formatCode="0%">
                  <c:v>1</c:v>
                </c:pt>
                <c:pt idx="4" formatCode="0%">
                  <c:v>0.93333333333333335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37360"/>
        <c:axId val="-1172538448"/>
        <c:axId val="0"/>
      </c:bar3DChart>
      <c:catAx>
        <c:axId val="-117253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8448"/>
        <c:crosses val="autoZero"/>
        <c:auto val="1"/>
        <c:lblAlgn val="ctr"/>
        <c:lblOffset val="100"/>
        <c:noMultiLvlLbl val="0"/>
      </c:catAx>
      <c:valAx>
        <c:axId val="-1172538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7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  <a:sp3d/>
            </c:spPr>
          </c:dPt>
          <c:cat>
            <c:strRef>
              <c:f>MANTENIMIENTO!$E$17:$E$26</c:f>
              <c:strCache>
                <c:ptCount val="9"/>
                <c:pt idx="0">
                  <c:v>(horas de uso de equipos / horas disponibles de equipos)*100%</c:v>
                </c:pt>
                <c:pt idx="2">
                  <c:v>(mantenimientos realizados / mantenimientos programados)*100%</c:v>
                </c:pt>
                <c:pt idx="4">
                  <c:v>(solicitudes atendidas / solicitudes requeridas)*100%</c:v>
                </c:pt>
                <c:pt idx="6">
                  <c:v>(número de solicitudes atendidas a tiempo/ solicitudes requeridas)*100%</c:v>
                </c:pt>
                <c:pt idx="8">
                  <c:v>(mantenimientos atendidos por la misma falla / mantenimientos atendidos)*100%</c:v>
                </c:pt>
              </c:strCache>
            </c:strRef>
          </c:cat>
          <c:val>
            <c:numRef>
              <c:f>MANTENIMIENTO!$H$17:$H$26</c:f>
              <c:numCache>
                <c:formatCode>General</c:formatCode>
                <c:ptCount val="10"/>
                <c:pt idx="0" formatCode="0%">
                  <c:v>0.97435897435897434</c:v>
                </c:pt>
                <c:pt idx="2" formatCode="0%">
                  <c:v>1</c:v>
                </c:pt>
                <c:pt idx="4" formatCode="0%">
                  <c:v>1</c:v>
                </c:pt>
                <c:pt idx="6" formatCode="0%">
                  <c:v>1</c:v>
                </c:pt>
                <c:pt idx="8" formatCode="0%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36272"/>
        <c:axId val="-1172529200"/>
        <c:axId val="0"/>
      </c:bar3DChart>
      <c:catAx>
        <c:axId val="-1172536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29200"/>
        <c:crosses val="autoZero"/>
        <c:auto val="1"/>
        <c:lblAlgn val="ctr"/>
        <c:lblOffset val="100"/>
        <c:noMultiLvlLbl val="0"/>
      </c:catAx>
      <c:valAx>
        <c:axId val="-1172529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6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/>
              <a:t>ENERO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  <a:sp3d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PRODUCCION!$E$17:$E$30</c:f>
              <c:strCache>
                <c:ptCount val="5"/>
                <c:pt idx="0">
                  <c:v>Promedio produccion VS forecast de venta </c:v>
                </c:pt>
                <c:pt idx="2">
                  <c:v>Ordenes producidas/ordenes  lanzadas *100</c:v>
                </c:pt>
                <c:pt idx="4">
                  <c:v>PZ rechazadas / PZ fabricadas</c:v>
                </c:pt>
              </c:strCache>
            </c:strRef>
          </c:cat>
          <c:val>
            <c:numRef>
              <c:f>PRODUCCION!$H$17:$H$30</c:f>
              <c:numCache>
                <c:formatCode>General</c:formatCode>
                <c:ptCount val="6"/>
                <c:pt idx="0" formatCode="0.00%">
                  <c:v>0.97545454545454535</c:v>
                </c:pt>
                <c:pt idx="2" formatCode="0%">
                  <c:v>0.76470588235294112</c:v>
                </c:pt>
                <c:pt idx="4" formatCode="0.000%">
                  <c:v>3.2745001334055611E-4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-1172531920"/>
        <c:axId val="-1172523760"/>
        <c:axId val="0"/>
      </c:bar3DChart>
      <c:catAx>
        <c:axId val="-117253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23760"/>
        <c:crosses val="autoZero"/>
        <c:auto val="1"/>
        <c:lblAlgn val="ctr"/>
        <c:lblOffset val="100"/>
        <c:noMultiLvlLbl val="0"/>
      </c:catAx>
      <c:valAx>
        <c:axId val="-117252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-117253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2771A70-2BF1-4E4B-BF30-20C98AF1EB12}" type="datetimeFigureOut">
              <a:rPr lang="es-ES" smtClean="0"/>
              <a:t>17/02/2026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7D930E-C7E7-4E67-A7EC-5A9AC2562D1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8382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657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928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71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807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280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1510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97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21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800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3512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917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ACA9B-C3BF-4BB6-94E3-E4D49F5151A4}" type="datetimeFigureOut">
              <a:rPr lang="es-MX" smtClean="0"/>
              <a:t>17/02/2026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6C56E-35DF-4DEC-AA82-B6EE039C51D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9897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7.xml"/><Relationship Id="rId4" Type="http://schemas.openxmlformats.org/officeDocument/2006/relationships/image" Target="../media/image1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image" Target="../media/image1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9.xml"/><Relationship Id="rId4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691" y="944679"/>
            <a:ext cx="9139195" cy="586140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17451" y="1556792"/>
            <a:ext cx="462174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sz="3600" b="1" i="1" dirty="0">
                <a:solidFill>
                  <a:schemeClr val="bg1"/>
                </a:solidFill>
              </a:rPr>
              <a:t>OBJETIVOS E INDICADORES DE CALIDAD</a:t>
            </a:r>
          </a:p>
        </p:txBody>
      </p:sp>
      <p:pic>
        <p:nvPicPr>
          <p:cNvPr id="6" name="Imagen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280" y="0"/>
            <a:ext cx="3389915" cy="94467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5148064" y="5013176"/>
            <a:ext cx="36003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600" dirty="0" smtClean="0">
                <a:solidFill>
                  <a:schemeClr val="bg1"/>
                </a:solidFill>
              </a:rPr>
              <a:t>ENERO 2025</a:t>
            </a:r>
            <a:endParaRPr lang="es-MX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83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/>
          </a:bodyPr>
          <a:lstStyle/>
          <a:p>
            <a:r>
              <a:rPr lang="es-MX" dirty="0"/>
              <a:t>OBJETIVOS </a:t>
            </a:r>
            <a:r>
              <a:rPr lang="es-MX" dirty="0" smtClean="0"/>
              <a:t>DE COMPRAS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104455"/>
            <a:ext cx="9036496" cy="1746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0" y="3140968"/>
            <a:ext cx="3431400" cy="2599600"/>
          </a:xfrm>
          <a:prstGeom prst="rect">
            <a:avLst/>
          </a:prstGeom>
        </p:spPr>
      </p:pic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6632657"/>
              </p:ext>
            </p:extLst>
          </p:nvPr>
        </p:nvGraphicFramePr>
        <p:xfrm>
          <a:off x="3815916" y="3573016"/>
          <a:ext cx="554461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742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/>
          </a:bodyPr>
          <a:lstStyle/>
          <a:p>
            <a:r>
              <a:rPr lang="es-MX" dirty="0"/>
              <a:t>OBJETIVOS </a:t>
            </a:r>
            <a:r>
              <a:rPr lang="es-MX" dirty="0" smtClean="0"/>
              <a:t>DE MANTENIMIENTO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89218"/>
            <a:ext cx="9144000" cy="27936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3682818"/>
            <a:ext cx="3721650" cy="2948656"/>
          </a:xfrm>
          <a:prstGeom prst="rect">
            <a:avLst/>
          </a:prstGeom>
        </p:spPr>
      </p:pic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0322358"/>
              </p:ext>
            </p:extLst>
          </p:nvPr>
        </p:nvGraphicFramePr>
        <p:xfrm>
          <a:off x="4251821" y="3778774"/>
          <a:ext cx="454152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8691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728" y="86919"/>
            <a:ext cx="5749280" cy="770839"/>
          </a:xfrm>
        </p:spPr>
        <p:txBody>
          <a:bodyPr/>
          <a:lstStyle/>
          <a:p>
            <a:r>
              <a:rPr lang="es-MX" dirty="0"/>
              <a:t>OBJETIVOS DE </a:t>
            </a:r>
            <a:r>
              <a:rPr lang="es-MX" dirty="0" smtClean="0"/>
              <a:t>PRODUCCION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280" y="0"/>
            <a:ext cx="3389915" cy="944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28" y="1268760"/>
            <a:ext cx="9144000" cy="1746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3861048"/>
            <a:ext cx="3721650" cy="2237467"/>
          </a:xfrm>
          <a:prstGeom prst="rect">
            <a:avLst/>
          </a:prstGeom>
        </p:spPr>
      </p:pic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030702"/>
              </p:ext>
            </p:extLst>
          </p:nvPr>
        </p:nvGraphicFramePr>
        <p:xfrm>
          <a:off x="4499992" y="3431515"/>
          <a:ext cx="4541520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5505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xmlns="" id="{7A719310-4270-4A03-AB4B-9003CCFDCD0D}"/>
              </a:ext>
            </a:extLst>
          </p:cNvPr>
          <p:cNvSpPr/>
          <p:nvPr/>
        </p:nvSpPr>
        <p:spPr>
          <a:xfrm>
            <a:off x="35419" y="2204864"/>
            <a:ext cx="4518660" cy="19431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s-MX" sz="1400" b="1" u="sng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VISION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s-MX" sz="1400" i="1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Ser líder nacional en la industria del cuidado de la salud ofreciendo dispositivos médicos de vanguardia que ayuden a dar soluciones clínicas y a simplificar el trabajo de nuestros clientes al mejor costo, cumpliendo siempre los lineamientos regulatorios y normas internacionales.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xmlns="" id="{37B6D931-CBEB-4E25-83A1-5E3B5330EF04}"/>
              </a:ext>
            </a:extLst>
          </p:cNvPr>
          <p:cNvSpPr/>
          <p:nvPr/>
        </p:nvSpPr>
        <p:spPr>
          <a:xfrm>
            <a:off x="-61594" y="163406"/>
            <a:ext cx="5814486" cy="1811297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s-MX" sz="1400" b="1" u="sng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POLITICA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s-MX" sz="1400" i="1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En INNPLASTS.A de C.V nos comprometemos en ofrecer calidad en nuestros Dispositivos Médicos y Servicios Médicos de vanguardia, enfocados al cumplimento de la norma 241 y normas internacionales, además de seguir innovando continuamente los procesos, con la colaboración de personal comprometido con el cuidado de la salud, buscando siempre la satisfacción de nuestros clientes. 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xmlns="" id="{DE9AF382-1771-4735-956D-E8D5C1C83588}"/>
              </a:ext>
            </a:extLst>
          </p:cNvPr>
          <p:cNvSpPr/>
          <p:nvPr/>
        </p:nvSpPr>
        <p:spPr>
          <a:xfrm>
            <a:off x="5940152" y="620688"/>
            <a:ext cx="3039390" cy="141287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s-MX" sz="1400" b="1" u="sng" kern="1200" dirty="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FILOSOFIA</a:t>
            </a:r>
            <a:endParaRPr lang="es-MX" sz="105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s-MX" sz="1400" i="1" kern="1200" dirty="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Proveer los mejores insumos y dispositivos médicos a las instituciones médicas para la correcta atención de los pacientes.</a:t>
            </a:r>
            <a:endParaRPr lang="es-MX" sz="105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xmlns="" id="{45B7F82B-AA5B-4625-A44E-BF4E397C72CD}"/>
              </a:ext>
            </a:extLst>
          </p:cNvPr>
          <p:cNvSpPr/>
          <p:nvPr/>
        </p:nvSpPr>
        <p:spPr>
          <a:xfrm>
            <a:off x="4632643" y="2372069"/>
            <a:ext cx="4517390" cy="16554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20000"/>
              </a:lnSpc>
              <a:spcAft>
                <a:spcPts val="1000"/>
              </a:spcAft>
            </a:pPr>
            <a:r>
              <a:rPr lang="es-MX" sz="1400" b="1" u="sng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MISION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es-MX" sz="1400" i="1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Aportar al sector salud eficiencias en los procesos internos, contribuir a disminuir las infecciones nosocomiales y dar el acceso a productos de la más alta calidad a la población en general.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xmlns="" id="{24ED47EE-CB21-4C3E-9BBC-CC2BACB8D2AF}"/>
              </a:ext>
            </a:extLst>
          </p:cNvPr>
          <p:cNvSpPr/>
          <p:nvPr/>
        </p:nvSpPr>
        <p:spPr>
          <a:xfrm>
            <a:off x="153670" y="4217202"/>
            <a:ext cx="8990330" cy="24993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1200" b="1" kern="120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OBJETIVOS DE CALIDAD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1200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1. Cumplir con los requisitos legales, requisitos del cliente y con los requisitos del Sistema de Gestión de la Calidad implantado, basado en las normas 241, ISO 9001:2015 e ISO 13485:2016.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1200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2. Promover el mantenimiento y mejora continua de los Sistemas de Gestión de la Calidad implementado, poniendo en juego todos los recursos que considere necesarios para el fortalecimiento de estas bases y la consecución de nuestros objetivos.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1200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3. Controlar de manera efectiva todas nuestras actividades, haciendo hincapié en la calidad y seguridad de nuestros productos, la atención al cliente y su satisfacción.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6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s-MX" sz="1200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4. Promover una comprensión y difusión de nuestra Política de Calidad dentro de nuestra organización, mediante la formación</a:t>
            </a:r>
            <a:r>
              <a:rPr lang="es-MX" sz="1200" kern="120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s-MX" sz="1200" kern="1200">
                <a:solidFill>
                  <a:srgbClr val="22222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MX" sz="1200" kern="1200">
                <a:solidFill>
                  <a:srgbClr val="2F5496"/>
                </a:solidFill>
                <a:effectLst/>
                <a:ea typeface="Microsoft JhengHei" panose="020B0604030504040204" pitchFamily="34" charset="-120"/>
                <a:cs typeface="Times New Roman" panose="02020603050405020304" pitchFamily="18" charset="0"/>
              </a:rPr>
              <a:t>capacitación y comunicación continuada con nuestros trabajadores.</a:t>
            </a:r>
            <a:endParaRPr lang="es-MX" sz="105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7BA4AA07-2B15-4EC4-BDDD-C2426316D046}"/>
              </a:ext>
            </a:extLst>
          </p:cNvPr>
          <p:cNvSpPr txBox="1">
            <a:spLocks/>
          </p:cNvSpPr>
          <p:nvPr/>
        </p:nvSpPr>
        <p:spPr>
          <a:xfrm>
            <a:off x="6948264" y="106915"/>
            <a:ext cx="1728192" cy="513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600" dirty="0">
                <a:solidFill>
                  <a:srgbClr val="FF0000"/>
                </a:solidFill>
              </a:rPr>
              <a:t>ENERO </a:t>
            </a:r>
            <a:r>
              <a:rPr lang="es-MX" sz="3600" dirty="0" smtClean="0">
                <a:solidFill>
                  <a:srgbClr val="FF0000"/>
                </a:solidFill>
              </a:rPr>
              <a:t>2025</a:t>
            </a:r>
            <a:endParaRPr lang="es-MX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32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231229"/>
            <a:ext cx="5120630" cy="1325563"/>
          </a:xfrm>
        </p:spPr>
        <p:txBody>
          <a:bodyPr/>
          <a:lstStyle/>
          <a:p>
            <a:r>
              <a:rPr lang="es-MX" dirty="0"/>
              <a:t>OBJETIVOS DE CALIDAD GENERALES</a:t>
            </a:r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280" y="0"/>
            <a:ext cx="3389915" cy="944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556792"/>
            <a:ext cx="8568952" cy="446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05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 fontScale="90000"/>
          </a:bodyPr>
          <a:lstStyle/>
          <a:p>
            <a:r>
              <a:rPr lang="es-MX" dirty="0"/>
              <a:t>OBJETIVOS DE RECURSOS HUMANOS</a:t>
            </a:r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98" y="1052736"/>
            <a:ext cx="9036497" cy="2509067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3941206"/>
            <a:ext cx="4392488" cy="2761601"/>
          </a:xfrm>
          <a:prstGeom prst="rect">
            <a:avLst/>
          </a:prstGeom>
        </p:spPr>
      </p:pic>
      <p:graphicFrame>
        <p:nvGraphicFramePr>
          <p:cNvPr id="11" name="Grá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5378306"/>
              </p:ext>
            </p:extLst>
          </p:nvPr>
        </p:nvGraphicFramePr>
        <p:xfrm>
          <a:off x="4707854" y="3789040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5959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/>
          </a:bodyPr>
          <a:lstStyle/>
          <a:p>
            <a:r>
              <a:rPr lang="es-MX" dirty="0"/>
              <a:t>OBJETIVOS DE </a:t>
            </a:r>
            <a:r>
              <a:rPr lang="es-MX" dirty="0" smtClean="0"/>
              <a:t>SISTEMAS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80728"/>
            <a:ext cx="9139195" cy="1746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3212976"/>
            <a:ext cx="3721650" cy="2612534"/>
          </a:xfrm>
          <a:prstGeom prst="rect">
            <a:avLst/>
          </a:prstGeom>
        </p:spPr>
      </p:pic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040346"/>
              </p:ext>
            </p:extLst>
          </p:nvPr>
        </p:nvGraphicFramePr>
        <p:xfrm>
          <a:off x="3643517" y="3014759"/>
          <a:ext cx="5889413" cy="3086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9351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/>
          </a:bodyPr>
          <a:lstStyle/>
          <a:p>
            <a:r>
              <a:rPr lang="es-MX" dirty="0"/>
              <a:t>OBJETIVOS DE </a:t>
            </a:r>
            <a:r>
              <a:rPr lang="es-MX" dirty="0" smtClean="0"/>
              <a:t>ALMACEN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239811"/>
            <a:ext cx="9031691" cy="1746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757" y="3140968"/>
            <a:ext cx="3741000" cy="3427334"/>
          </a:xfrm>
          <a:prstGeom prst="rect">
            <a:avLst/>
          </a:prstGeom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217609"/>
              </p:ext>
            </p:extLst>
          </p:nvPr>
        </p:nvGraphicFramePr>
        <p:xfrm>
          <a:off x="4211960" y="3140968"/>
          <a:ext cx="4824536" cy="3427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6289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/>
          </a:bodyPr>
          <a:lstStyle/>
          <a:p>
            <a:r>
              <a:rPr lang="es-MX" dirty="0"/>
              <a:t>OBJETIVOS DE </a:t>
            </a:r>
            <a:r>
              <a:rPr lang="es-MX" dirty="0" smtClean="0"/>
              <a:t>CALIDAD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" y="1121411"/>
            <a:ext cx="8784976" cy="174600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120" y="3140968"/>
            <a:ext cx="4063500" cy="3123401"/>
          </a:xfrm>
          <a:prstGeom prst="rect">
            <a:avLst/>
          </a:prstGeom>
        </p:spPr>
      </p:pic>
      <p:graphicFrame>
        <p:nvGraphicFramePr>
          <p:cNvPr id="14" name="Grá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499128"/>
              </p:ext>
            </p:extLst>
          </p:nvPr>
        </p:nvGraphicFramePr>
        <p:xfrm>
          <a:off x="4139952" y="3140968"/>
          <a:ext cx="489654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4918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 fontScale="90000"/>
          </a:bodyPr>
          <a:lstStyle/>
          <a:p>
            <a:r>
              <a:rPr lang="es-MX" dirty="0"/>
              <a:t>OBJETIVOS </a:t>
            </a:r>
            <a:r>
              <a:rPr lang="es-MX" dirty="0" smtClean="0"/>
              <a:t>DE ASEGURAMIENTO DE CALIDAD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919862"/>
            <a:ext cx="9139195" cy="222110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3284984"/>
            <a:ext cx="3811950" cy="3460355"/>
          </a:xfrm>
          <a:prstGeom prst="rect">
            <a:avLst/>
          </a:prstGeom>
        </p:spPr>
      </p:pic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0640659"/>
              </p:ext>
            </p:extLst>
          </p:nvPr>
        </p:nvGraphicFramePr>
        <p:xfrm>
          <a:off x="4355976" y="3645024"/>
          <a:ext cx="4665345" cy="271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4112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65709"/>
            <a:ext cx="5749280" cy="754153"/>
          </a:xfrm>
        </p:spPr>
        <p:txBody>
          <a:bodyPr>
            <a:normAutofit/>
          </a:bodyPr>
          <a:lstStyle/>
          <a:p>
            <a:r>
              <a:rPr lang="es-MX" dirty="0"/>
              <a:t>OBJETIVOS </a:t>
            </a:r>
            <a:r>
              <a:rPr lang="es-MX" dirty="0" smtClean="0"/>
              <a:t>DE VENTAS</a:t>
            </a:r>
            <a:endParaRPr lang="es-MX" dirty="0"/>
          </a:p>
        </p:txBody>
      </p:sp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"/>
            <a:ext cx="2550971" cy="692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" y="1124744"/>
            <a:ext cx="9001000" cy="1746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9552" y="3093832"/>
            <a:ext cx="3908700" cy="2534934"/>
          </a:xfrm>
          <a:prstGeom prst="rect">
            <a:avLst/>
          </a:prstGeom>
        </p:spPr>
      </p:pic>
      <p:graphicFrame>
        <p:nvGraphicFramePr>
          <p:cNvPr id="10" name="Gráfic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6586688"/>
              </p:ext>
            </p:extLst>
          </p:nvPr>
        </p:nvGraphicFramePr>
        <p:xfrm>
          <a:off x="4355976" y="3789040"/>
          <a:ext cx="494538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643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92046</TotalTime>
  <Words>347</Words>
  <Application>Microsoft Office PowerPoint</Application>
  <PresentationFormat>Presentación en pantalla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Microsoft JhengHei</vt:lpstr>
      <vt:lpstr>Arial</vt:lpstr>
      <vt:lpstr>Calibri</vt:lpstr>
      <vt:lpstr>Calibri Light</vt:lpstr>
      <vt:lpstr>Times New Roman</vt:lpstr>
      <vt:lpstr>Tema de Office</vt:lpstr>
      <vt:lpstr>OBJETIVOS E INDICADORES DE CALIDAD</vt:lpstr>
      <vt:lpstr>Presentación de PowerPoint</vt:lpstr>
      <vt:lpstr>OBJETIVOS DE CALIDAD GENERALES</vt:lpstr>
      <vt:lpstr>OBJETIVOS DE RECURSOS HUMANOS</vt:lpstr>
      <vt:lpstr>OBJETIVOS DE SISTEMAS</vt:lpstr>
      <vt:lpstr>OBJETIVOS DE ALMACEN</vt:lpstr>
      <vt:lpstr>OBJETIVOS DE CALIDAD</vt:lpstr>
      <vt:lpstr>OBJETIVOS DE ASEGURAMIENTO DE CALIDAD</vt:lpstr>
      <vt:lpstr>OBJETIVOS DE VENTAS</vt:lpstr>
      <vt:lpstr>OBJETIVOS DE COMPRAS</vt:lpstr>
      <vt:lpstr>OBJETIVOS DE MANTENIMIENTO</vt:lpstr>
      <vt:lpstr>OBJETIVOS DE PRODUCCION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INDICADORES DE DESEMPEÑO Recepción de mercancía (RM) a proveedor</dc:title>
  <dc:creator>GERENCIAALMACEN</dc:creator>
  <cp:lastModifiedBy>SISTEMAS</cp:lastModifiedBy>
  <cp:revision>619</cp:revision>
  <cp:lastPrinted>2020-12-16T19:07:52Z</cp:lastPrinted>
  <dcterms:created xsi:type="dcterms:W3CDTF">2015-07-02T12:59:27Z</dcterms:created>
  <dcterms:modified xsi:type="dcterms:W3CDTF">2026-02-17T15:20:23Z</dcterms:modified>
</cp:coreProperties>
</file>